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6" r:id="rId2"/>
    <p:sldId id="374" r:id="rId3"/>
    <p:sldId id="375" r:id="rId4"/>
    <p:sldId id="356" r:id="rId5"/>
    <p:sldId id="355" r:id="rId6"/>
    <p:sldId id="357" r:id="rId7"/>
    <p:sldId id="358" r:id="rId8"/>
    <p:sldId id="360" r:id="rId9"/>
    <p:sldId id="361" r:id="rId10"/>
    <p:sldId id="362" r:id="rId11"/>
    <p:sldId id="363" r:id="rId12"/>
    <p:sldId id="364" r:id="rId13"/>
    <p:sldId id="345" r:id="rId14"/>
    <p:sldId id="366" r:id="rId15"/>
    <p:sldId id="365" r:id="rId16"/>
    <p:sldId id="367" r:id="rId17"/>
    <p:sldId id="369" r:id="rId18"/>
    <p:sldId id="370" r:id="rId19"/>
    <p:sldId id="371" r:id="rId20"/>
    <p:sldId id="352" r:id="rId21"/>
    <p:sldId id="372" r:id="rId22"/>
    <p:sldId id="373" r:id="rId23"/>
    <p:sldId id="36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87676" autoAdjust="0"/>
  </p:normalViewPr>
  <p:slideViewPr>
    <p:cSldViewPr>
      <p:cViewPr varScale="1">
        <p:scale>
          <a:sx n="59" d="100"/>
          <a:sy n="59"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800261-439E-43A7-A133-B83F1919A953}" type="datetimeFigureOut">
              <a:rPr lang="en-US" smtClean="0"/>
              <a:pPr/>
              <a:t>12/21/2012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12F5AA8-1765-42BF-A9CA-EF28C63E1C3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2CC514-05A4-4DDC-833B-E0A4B178988E}" type="datetimeFigureOut">
              <a:rPr lang="en-GB" smtClean="0"/>
              <a:pPr/>
              <a:t>21/12/2012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2D61A0-74A1-44CA-8601-0A2B840AE837}"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How GISs are applied in our day to day activities is what makes such systems important and what makes the spatial data on which it operates special. The applications to which GISs can be utilised vary from field to field but the supporting principles remain unchanged. This is because of the basic and fundamental way in which we represent geographical objects. It is convenient to represent all geographical objects and phenomenon by points, lines or polygons depending on their characteristics and nature. </a:t>
            </a:r>
            <a:endParaRPr lang="en-US"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C2D61A0-74A1-44CA-8601-0A2B840AE837}"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2D61A0-74A1-44CA-8601-0A2B840AE837}"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2D61A0-74A1-44CA-8601-0A2B840AE837}"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2D61A0-74A1-44CA-8601-0A2B840AE837}"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C2D61A0-74A1-44CA-8601-0A2B840AE837}"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2D61A0-74A1-44CA-8601-0A2B840AE837}"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2D61A0-74A1-44CA-8601-0A2B840AE837}"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2D61A0-74A1-44CA-8601-0A2B840AE837}"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2D61A0-74A1-44CA-8601-0A2B840AE837}"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2D61A0-74A1-44CA-8601-0A2B840AE837}"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2D61A0-74A1-44CA-8601-0A2B840AE837}"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2D61A0-74A1-44CA-8601-0A2B840AE837}"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2D61A0-74A1-44CA-8601-0A2B840AE837}"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2D61A0-74A1-44CA-8601-0A2B840AE837}"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2D61A0-74A1-44CA-8601-0A2B840AE837}"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C2D61A0-74A1-44CA-8601-0A2B840AE837}" type="slidenum">
              <a:rPr lang="en-GB" smtClean="0"/>
              <a:pPr/>
              <a:t>23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2D61A0-74A1-44CA-8601-0A2B840AE837}"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2D61A0-74A1-44CA-8601-0A2B840AE837}"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2D61A0-74A1-44CA-8601-0A2B840AE837}"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2D61A0-74A1-44CA-8601-0A2B840AE837}"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2D61A0-74A1-44CA-8601-0A2B840AE837}"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2D61A0-74A1-44CA-8601-0A2B840AE837}"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2D61A0-74A1-44CA-8601-0A2B840AE837}"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869C472B-C5AF-4564-B2BF-D8013F5C2470}" type="datetimeFigureOut">
              <a:rPr lang="en-GB" smtClean="0"/>
              <a:pPr/>
              <a:t>21/12/2012</a:t>
            </a:fld>
            <a:endParaRPr lang="en-GB"/>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GB"/>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DB374A27-3B42-4AAA-A9E1-71D4175B144F}"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9C472B-C5AF-4564-B2BF-D8013F5C2470}" type="datetimeFigureOut">
              <a:rPr lang="en-GB" smtClean="0"/>
              <a:pPr/>
              <a:t>21/12/2012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374A27-3B42-4AAA-A9E1-71D4175B144F}"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9C472B-C5AF-4564-B2BF-D8013F5C2470}" type="datetimeFigureOut">
              <a:rPr lang="en-GB" smtClean="0"/>
              <a:pPr/>
              <a:t>21/12/2012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374A27-3B42-4AAA-A9E1-71D4175B144F}"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869C472B-C5AF-4564-B2BF-D8013F5C2470}" type="datetimeFigureOut">
              <a:rPr lang="en-GB" smtClean="0"/>
              <a:pPr/>
              <a:t>21/12/2012</a:t>
            </a:fld>
            <a:endParaRPr lang="en-GB"/>
          </a:p>
        </p:txBody>
      </p:sp>
      <p:sp>
        <p:nvSpPr>
          <p:cNvPr id="9" name="Slide Number Placeholder 8"/>
          <p:cNvSpPr>
            <a:spLocks noGrp="1"/>
          </p:cNvSpPr>
          <p:nvPr>
            <p:ph type="sldNum" sz="quarter" idx="15"/>
          </p:nvPr>
        </p:nvSpPr>
        <p:spPr/>
        <p:txBody>
          <a:bodyPr rtlCol="0"/>
          <a:lstStyle/>
          <a:p>
            <a:fld id="{DB374A27-3B42-4AAA-A9E1-71D4175B144F}" type="slidenum">
              <a:rPr lang="en-GB" smtClean="0"/>
              <a:pPr/>
              <a:t>‹#›</a:t>
            </a:fld>
            <a:endParaRPr lang="en-GB"/>
          </a:p>
        </p:txBody>
      </p:sp>
      <p:sp>
        <p:nvSpPr>
          <p:cNvPr id="10" name="Footer Placeholder 9"/>
          <p:cNvSpPr>
            <a:spLocks noGrp="1"/>
          </p:cNvSpPr>
          <p:nvPr>
            <p:ph type="ftr" sz="quarter" idx="16"/>
          </p:nvPr>
        </p:nvSpPr>
        <p:spPr/>
        <p:txBody>
          <a:bodyPr rtlCol="0"/>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69C472B-C5AF-4564-B2BF-D8013F5C2470}" type="datetimeFigureOut">
              <a:rPr lang="en-GB" smtClean="0"/>
              <a:pPr/>
              <a:t>21/12/2012</a:t>
            </a:fld>
            <a:endParaRPr lang="en-GB"/>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GB"/>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DB374A27-3B42-4AAA-A9E1-71D4175B144F}"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69C472B-C5AF-4564-B2BF-D8013F5C2470}" type="datetimeFigureOut">
              <a:rPr lang="en-GB" smtClean="0"/>
              <a:pPr/>
              <a:t>21/12/2012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374A27-3B42-4AAA-A9E1-71D4175B144F}" type="slidenum">
              <a:rPr lang="en-GB" smtClean="0"/>
              <a:pPr/>
              <a:t>‹#›</a:t>
            </a:fld>
            <a:endParaRPr lang="en-GB"/>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69C472B-C5AF-4564-B2BF-D8013F5C2470}" type="datetimeFigureOut">
              <a:rPr lang="en-GB" smtClean="0"/>
              <a:pPr/>
              <a:t>21/12/2012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B374A27-3B42-4AAA-A9E1-71D4175B144F}" type="slidenum">
              <a:rPr lang="en-GB" smtClean="0"/>
              <a:pPr/>
              <a:t>‹#›</a:t>
            </a:fld>
            <a:endParaRPr lang="en-GB"/>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869C472B-C5AF-4564-B2BF-D8013F5C2470}" type="datetimeFigureOut">
              <a:rPr lang="en-GB" smtClean="0"/>
              <a:pPr/>
              <a:t>21/12/2012</a:t>
            </a:fld>
            <a:endParaRPr lang="en-GB"/>
          </a:p>
        </p:txBody>
      </p:sp>
      <p:sp>
        <p:nvSpPr>
          <p:cNvPr id="7" name="Slide Number Placeholder 6"/>
          <p:cNvSpPr>
            <a:spLocks noGrp="1"/>
          </p:cNvSpPr>
          <p:nvPr>
            <p:ph type="sldNum" sz="quarter" idx="11"/>
          </p:nvPr>
        </p:nvSpPr>
        <p:spPr/>
        <p:txBody>
          <a:bodyPr rtlCol="0"/>
          <a:lstStyle/>
          <a:p>
            <a:fld id="{DB374A27-3B42-4AAA-A9E1-71D4175B144F}" type="slidenum">
              <a:rPr lang="en-GB" smtClean="0"/>
              <a:pPr/>
              <a:t>‹#›</a:t>
            </a:fld>
            <a:endParaRPr lang="en-GB"/>
          </a:p>
        </p:txBody>
      </p:sp>
      <p:sp>
        <p:nvSpPr>
          <p:cNvPr id="8" name="Footer Placeholder 7"/>
          <p:cNvSpPr>
            <a:spLocks noGrp="1"/>
          </p:cNvSpPr>
          <p:nvPr>
            <p:ph type="ftr" sz="quarter" idx="12"/>
          </p:nvPr>
        </p:nvSpPr>
        <p:spPr/>
        <p:txBody>
          <a:bodyPr rtlCol="0"/>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9C472B-C5AF-4564-B2BF-D8013F5C2470}" type="datetimeFigureOut">
              <a:rPr lang="en-GB" smtClean="0"/>
              <a:pPr/>
              <a:t>21/12/2012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B374A27-3B42-4AAA-A9E1-71D4175B144F}"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869C472B-C5AF-4564-B2BF-D8013F5C2470}" type="datetimeFigureOut">
              <a:rPr lang="en-GB" smtClean="0"/>
              <a:pPr/>
              <a:t>21/12/2012</a:t>
            </a:fld>
            <a:endParaRPr lang="en-GB"/>
          </a:p>
        </p:txBody>
      </p:sp>
      <p:sp>
        <p:nvSpPr>
          <p:cNvPr id="22" name="Slide Number Placeholder 21"/>
          <p:cNvSpPr>
            <a:spLocks noGrp="1"/>
          </p:cNvSpPr>
          <p:nvPr>
            <p:ph type="sldNum" sz="quarter" idx="15"/>
          </p:nvPr>
        </p:nvSpPr>
        <p:spPr/>
        <p:txBody>
          <a:bodyPr rtlCol="0"/>
          <a:lstStyle/>
          <a:p>
            <a:fld id="{DB374A27-3B42-4AAA-A9E1-71D4175B144F}" type="slidenum">
              <a:rPr lang="en-GB" smtClean="0"/>
              <a:pPr/>
              <a:t>‹#›</a:t>
            </a:fld>
            <a:endParaRPr lang="en-GB"/>
          </a:p>
        </p:txBody>
      </p:sp>
      <p:sp>
        <p:nvSpPr>
          <p:cNvPr id="23" name="Footer Placeholder 22"/>
          <p:cNvSpPr>
            <a:spLocks noGrp="1"/>
          </p:cNvSpPr>
          <p:nvPr>
            <p:ph type="ftr" sz="quarter" idx="16"/>
          </p:nvPr>
        </p:nvSpPr>
        <p:spPr/>
        <p:txBody>
          <a:bodyPr rtlCol="0"/>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869C472B-C5AF-4564-B2BF-D8013F5C2470}" type="datetimeFigureOut">
              <a:rPr lang="en-GB" smtClean="0"/>
              <a:pPr/>
              <a:t>21/12/2012</a:t>
            </a:fld>
            <a:endParaRPr lang="en-GB"/>
          </a:p>
        </p:txBody>
      </p:sp>
      <p:sp>
        <p:nvSpPr>
          <p:cNvPr id="18" name="Slide Number Placeholder 17"/>
          <p:cNvSpPr>
            <a:spLocks noGrp="1"/>
          </p:cNvSpPr>
          <p:nvPr>
            <p:ph type="sldNum" sz="quarter" idx="11"/>
          </p:nvPr>
        </p:nvSpPr>
        <p:spPr/>
        <p:txBody>
          <a:bodyPr rtlCol="0"/>
          <a:lstStyle/>
          <a:p>
            <a:fld id="{DB374A27-3B42-4AAA-A9E1-71D4175B144F}" type="slidenum">
              <a:rPr lang="en-GB" smtClean="0"/>
              <a:pPr/>
              <a:t>‹#›</a:t>
            </a:fld>
            <a:endParaRPr lang="en-GB"/>
          </a:p>
        </p:txBody>
      </p:sp>
      <p:sp>
        <p:nvSpPr>
          <p:cNvPr id="21" name="Footer Placeholder 20"/>
          <p:cNvSpPr>
            <a:spLocks noGrp="1"/>
          </p:cNvSpPr>
          <p:nvPr>
            <p:ph type="ftr" sz="quarter" idx="12"/>
          </p:nvPr>
        </p:nvSpPr>
        <p:spPr/>
        <p:txBody>
          <a:bodyPr rtlCol="0"/>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69C472B-C5AF-4564-B2BF-D8013F5C2470}" type="datetimeFigureOut">
              <a:rPr lang="en-GB" smtClean="0"/>
              <a:pPr/>
              <a:t>21/12/2012</a:t>
            </a:fld>
            <a:endParaRPr lang="en-GB"/>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B374A27-3B42-4AAA-A9E1-71D4175B144F}"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Cartography I</a:t>
            </a:r>
            <a:endParaRPr lang="en-GB" dirty="0"/>
          </a:p>
        </p:txBody>
      </p:sp>
      <p:sp>
        <p:nvSpPr>
          <p:cNvPr id="3" name="Subtitle 2"/>
          <p:cNvSpPr>
            <a:spLocks noGrp="1"/>
          </p:cNvSpPr>
          <p:nvPr>
            <p:ph type="subTitle" idx="1"/>
          </p:nvPr>
        </p:nvSpPr>
        <p:spPr/>
        <p:txBody>
          <a:bodyPr/>
          <a:lstStyle/>
          <a:p>
            <a:r>
              <a:rPr lang="en-GB" dirty="0" smtClean="0"/>
              <a:t>LECTURE 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Cartography</a:t>
            </a:r>
            <a:r>
              <a:rPr lang="en-US" sz="3200" b="1" dirty="0" smtClean="0"/>
              <a:t>- definition</a:t>
            </a:r>
            <a:endParaRPr lang="en-US" dirty="0"/>
          </a:p>
        </p:txBody>
      </p:sp>
      <p:sp>
        <p:nvSpPr>
          <p:cNvPr id="3" name="Content Placeholder 2"/>
          <p:cNvSpPr>
            <a:spLocks noGrp="1"/>
          </p:cNvSpPr>
          <p:nvPr>
            <p:ph sz="quarter" idx="1"/>
          </p:nvPr>
        </p:nvSpPr>
        <p:spPr/>
        <p:txBody>
          <a:bodyPr>
            <a:normAutofit/>
          </a:bodyPr>
          <a:lstStyle/>
          <a:p>
            <a:r>
              <a:rPr lang="en-US" sz="3200" dirty="0" smtClean="0"/>
              <a:t>Science=</a:t>
            </a:r>
          </a:p>
          <a:p>
            <a:r>
              <a:rPr lang="en-US" sz="3200" dirty="0" smtClean="0"/>
              <a:t>Accumulation and accepted knowledge that is systematized and formulated </a:t>
            </a:r>
            <a:r>
              <a:rPr lang="en-US" sz="3200" dirty="0" err="1" smtClean="0"/>
              <a:t>wrt</a:t>
            </a:r>
            <a:r>
              <a:rPr lang="en-US" sz="3200" dirty="0" smtClean="0"/>
              <a:t> general truths and general laws</a:t>
            </a:r>
          </a:p>
          <a:p>
            <a:r>
              <a:rPr lang="en-US" sz="3200" dirty="0" smtClean="0"/>
              <a:t>Technology=</a:t>
            </a:r>
          </a:p>
          <a:p>
            <a:r>
              <a:rPr lang="en-US" sz="3200" dirty="0" smtClean="0"/>
              <a:t>Expertise</a:t>
            </a:r>
          </a:p>
          <a:p>
            <a:r>
              <a:rPr lang="en-US" sz="3200" dirty="0" smtClean="0"/>
              <a:t>Equipments</a:t>
            </a:r>
          </a:p>
          <a:p>
            <a:r>
              <a:rPr lang="en-US" sz="3200" dirty="0" smtClean="0"/>
              <a:t>Tools employed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Cartography</a:t>
            </a:r>
            <a:endParaRPr lang="en-US" dirty="0"/>
          </a:p>
        </p:txBody>
      </p:sp>
      <p:sp>
        <p:nvSpPr>
          <p:cNvPr id="3" name="Content Placeholder 2"/>
          <p:cNvSpPr>
            <a:spLocks noGrp="1"/>
          </p:cNvSpPr>
          <p:nvPr>
            <p:ph sz="quarter" idx="1"/>
          </p:nvPr>
        </p:nvSpPr>
        <p:spPr/>
        <p:txBody>
          <a:bodyPr>
            <a:normAutofit/>
          </a:bodyPr>
          <a:lstStyle/>
          <a:p>
            <a:r>
              <a:rPr lang="en-US" sz="3200" dirty="0" smtClean="0"/>
              <a:t>RELATION BETWEEN GIS AND CARTOGRAPHY</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Cartography</a:t>
            </a:r>
            <a:endParaRPr lang="en-US" dirty="0"/>
          </a:p>
        </p:txBody>
      </p:sp>
      <p:sp>
        <p:nvSpPr>
          <p:cNvPr id="3" name="Content Placeholder 2"/>
          <p:cNvSpPr>
            <a:spLocks noGrp="1"/>
          </p:cNvSpPr>
          <p:nvPr>
            <p:ph sz="quarter" idx="1"/>
          </p:nvPr>
        </p:nvSpPr>
        <p:spPr/>
        <p:txBody>
          <a:bodyPr>
            <a:normAutofit/>
          </a:bodyPr>
          <a:lstStyle/>
          <a:p>
            <a:r>
              <a:rPr lang="en-US" sz="3200" dirty="0" smtClean="0"/>
              <a:t>Today’s cartography</a:t>
            </a:r>
          </a:p>
          <a:p>
            <a:r>
              <a:rPr lang="en-US" sz="3200" dirty="0" smtClean="0"/>
              <a:t>Relationship between </a:t>
            </a:r>
          </a:p>
          <a:p>
            <a:r>
              <a:rPr lang="en-US" sz="3200" dirty="0" smtClean="0"/>
              <a:t>Geographical Information Systems (GIS) </a:t>
            </a:r>
          </a:p>
          <a:p>
            <a:r>
              <a:rPr lang="en-US" sz="3200" dirty="0" smtClean="0"/>
              <a:t>and Cartography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hedeeps.files.wordpress.com/2008/05/question-mark-crop.jpg"/>
          <p:cNvPicPr>
            <a:picLocks noChangeAspect="1" noChangeArrowheads="1"/>
          </p:cNvPicPr>
          <p:nvPr/>
        </p:nvPicPr>
        <p:blipFill>
          <a:blip r:embed="rId3" cstate="print"/>
          <a:srcRect/>
          <a:stretch>
            <a:fillRect/>
          </a:stretch>
        </p:blipFill>
        <p:spPr bwMode="auto">
          <a:xfrm>
            <a:off x="5436096" y="4005064"/>
            <a:ext cx="3186721" cy="2715641"/>
          </a:xfrm>
          <a:prstGeom prst="rect">
            <a:avLst/>
          </a:prstGeom>
          <a:noFill/>
        </p:spPr>
      </p:pic>
      <p:sp>
        <p:nvSpPr>
          <p:cNvPr id="2" name="Title 1"/>
          <p:cNvSpPr>
            <a:spLocks noGrp="1"/>
          </p:cNvSpPr>
          <p:nvPr>
            <p:ph type="title"/>
          </p:nvPr>
        </p:nvSpPr>
        <p:spPr/>
        <p:txBody>
          <a:bodyPr/>
          <a:lstStyle/>
          <a:p>
            <a:r>
              <a:rPr lang="en-GB" b="1" dirty="0" smtClean="0"/>
              <a:t>What is GIS </a:t>
            </a:r>
            <a:endParaRPr lang="en-GB" dirty="0" smtClean="0"/>
          </a:p>
        </p:txBody>
      </p:sp>
      <p:sp>
        <p:nvSpPr>
          <p:cNvPr id="3" name="Content Placeholder 2"/>
          <p:cNvSpPr>
            <a:spLocks noGrp="1"/>
          </p:cNvSpPr>
          <p:nvPr>
            <p:ph sz="quarter" idx="1"/>
          </p:nvPr>
        </p:nvSpPr>
        <p:spPr/>
        <p:txBody>
          <a:bodyPr/>
          <a:lstStyle/>
          <a:p>
            <a:r>
              <a:rPr lang="en-GB" dirty="0" smtClean="0"/>
              <a:t>GIS-Is a computer- based system that allows </a:t>
            </a:r>
            <a:r>
              <a:rPr lang="en-GB" dirty="0" err="1" smtClean="0"/>
              <a:t>georeferenced</a:t>
            </a:r>
            <a:r>
              <a:rPr lang="en-GB" dirty="0" smtClean="0"/>
              <a:t> data to be input, managed(storage and </a:t>
            </a:r>
            <a:r>
              <a:rPr lang="en-GB" dirty="0" err="1" smtClean="0"/>
              <a:t>retreival</a:t>
            </a:r>
            <a:r>
              <a:rPr lang="en-GB" dirty="0" smtClean="0"/>
              <a:t>), manipulated and analysed, and output.</a:t>
            </a:r>
          </a:p>
          <a:p>
            <a:r>
              <a:rPr lang="en-GB" dirty="0" smtClean="0"/>
              <a:t>Visualisation- use of a computer to create visual displays, the goal  of which is to facilitate thinking and problem solving.</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Cartography</a:t>
            </a:r>
            <a:endParaRPr lang="en-US" dirty="0"/>
          </a:p>
        </p:txBody>
      </p:sp>
      <p:sp>
        <p:nvSpPr>
          <p:cNvPr id="3" name="Content Placeholder 2"/>
          <p:cNvSpPr>
            <a:spLocks noGrp="1"/>
          </p:cNvSpPr>
          <p:nvPr>
            <p:ph sz="quarter" idx="1"/>
          </p:nvPr>
        </p:nvSpPr>
        <p:spPr/>
        <p:txBody>
          <a:bodyPr>
            <a:normAutofit/>
          </a:bodyPr>
          <a:lstStyle/>
          <a:p>
            <a:pPr marL="514350" indent="-514350">
              <a:buFont typeface="+mj-lt"/>
              <a:buAutoNum type="arabicPeriod"/>
            </a:pPr>
            <a:r>
              <a:rPr lang="en-US" sz="3200" dirty="0" smtClean="0"/>
              <a:t>Maps existed before GISs</a:t>
            </a:r>
          </a:p>
          <a:p>
            <a:pPr marL="880110" lvl="1" indent="-514350">
              <a:buFont typeface="+mj-lt"/>
              <a:buAutoNum type="arabicPeriod"/>
            </a:pPr>
            <a:r>
              <a:rPr lang="en-US" sz="2900" dirty="0" smtClean="0"/>
              <a:t>Could handle input/output</a:t>
            </a:r>
          </a:p>
          <a:p>
            <a:pPr marL="880110" lvl="1" indent="-514350">
              <a:buFont typeface="+mj-lt"/>
              <a:buAutoNum type="arabicPeriod"/>
            </a:pPr>
            <a:r>
              <a:rPr lang="en-US" sz="2900" dirty="0" smtClean="0"/>
              <a:t>Transformation and analysis</a:t>
            </a:r>
          </a:p>
          <a:p>
            <a:pPr marL="514350" indent="-514350">
              <a:buFont typeface="+mj-lt"/>
              <a:buAutoNum type="arabicPeriod"/>
            </a:pPr>
            <a:r>
              <a:rPr lang="en-US" sz="3200" dirty="0" smtClean="0"/>
              <a:t>Maps could be </a:t>
            </a:r>
            <a:r>
              <a:rPr lang="en-US" sz="3200" dirty="0" err="1" smtClean="0"/>
              <a:t>visualisation</a:t>
            </a:r>
            <a:r>
              <a:rPr lang="en-US" sz="3200" dirty="0" smtClean="0"/>
              <a:t> subset of GIS</a:t>
            </a:r>
          </a:p>
          <a:p>
            <a:pPr marL="514350" indent="-514350">
              <a:buFont typeface="+mj-lt"/>
              <a:buAutoNum type="arabicPeriod"/>
            </a:pPr>
            <a:r>
              <a:rPr lang="en-US" sz="3200" dirty="0" smtClean="0"/>
              <a:t>Maps are an essential support of handling Geographic Information.</a:t>
            </a:r>
          </a:p>
          <a:p>
            <a:pPr marL="880110" lvl="1" indent="-514350">
              <a:buFont typeface="+mj-lt"/>
              <a:buAutoNum type="arabicPeriod"/>
            </a:pPr>
            <a:r>
              <a:rPr lang="en-US" sz="2900" dirty="0" smtClean="0"/>
              <a:t>Maps are direct/</a:t>
            </a:r>
            <a:endParaRPr lang="en-US" sz="2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Cartographic GRAMMAR</a:t>
            </a:r>
            <a:endParaRPr lang="en-US" dirty="0"/>
          </a:p>
        </p:txBody>
      </p:sp>
      <p:sp>
        <p:nvSpPr>
          <p:cNvPr id="3" name="Content Placeholder 2"/>
          <p:cNvSpPr>
            <a:spLocks noGrp="1"/>
          </p:cNvSpPr>
          <p:nvPr>
            <p:ph sz="quarter" idx="1"/>
          </p:nvPr>
        </p:nvSpPr>
        <p:spPr/>
        <p:txBody>
          <a:bodyPr>
            <a:normAutofit fontScale="92500" lnSpcReduction="10000"/>
          </a:bodyPr>
          <a:lstStyle/>
          <a:p>
            <a:r>
              <a:rPr lang="en-US" sz="4000" dirty="0" smtClean="0">
                <a:solidFill>
                  <a:srgbClr val="FF0000"/>
                </a:solidFill>
              </a:rPr>
              <a:t>H</a:t>
            </a:r>
            <a:r>
              <a:rPr lang="en-US" sz="3200" dirty="0" smtClean="0"/>
              <a:t>OW I </a:t>
            </a:r>
            <a:r>
              <a:rPr lang="en-US" sz="4000" dirty="0" smtClean="0">
                <a:solidFill>
                  <a:srgbClr val="FF0000"/>
                </a:solidFill>
              </a:rPr>
              <a:t>S</a:t>
            </a:r>
            <a:r>
              <a:rPr lang="en-US" sz="3200" dirty="0" smtClean="0"/>
              <a:t>AY </a:t>
            </a:r>
            <a:r>
              <a:rPr lang="en-US" sz="4000" dirty="0" smtClean="0">
                <a:solidFill>
                  <a:srgbClr val="FF0000"/>
                </a:solidFill>
              </a:rPr>
              <a:t>W</a:t>
            </a:r>
            <a:r>
              <a:rPr lang="en-US" sz="3200" dirty="0" smtClean="0"/>
              <a:t>HAT </a:t>
            </a:r>
            <a:r>
              <a:rPr lang="en-US" sz="4000" dirty="0" smtClean="0">
                <a:solidFill>
                  <a:srgbClr val="FF0000"/>
                </a:solidFill>
              </a:rPr>
              <a:t>W</a:t>
            </a:r>
            <a:r>
              <a:rPr lang="en-US" sz="3200" dirty="0" smtClean="0"/>
              <a:t>HOM </a:t>
            </a:r>
            <a:r>
              <a:rPr lang="en-US" sz="4000" dirty="0" smtClean="0">
                <a:solidFill>
                  <a:srgbClr val="FF0000"/>
                </a:solidFill>
              </a:rPr>
              <a:t>E</a:t>
            </a:r>
            <a:r>
              <a:rPr lang="en-US" sz="3200" dirty="0" smtClean="0"/>
              <a:t>FFECTIVE</a:t>
            </a:r>
          </a:p>
          <a:p>
            <a:r>
              <a:rPr lang="en-US" sz="3200" dirty="0" smtClean="0"/>
              <a:t>HOW- METHODS AND TECHNIQUES</a:t>
            </a:r>
          </a:p>
          <a:p>
            <a:r>
              <a:rPr lang="en-US" sz="3200" dirty="0" smtClean="0"/>
              <a:t>I- CARTOGRAPHER</a:t>
            </a:r>
          </a:p>
          <a:p>
            <a:r>
              <a:rPr lang="en-US" sz="3200" dirty="0" smtClean="0"/>
              <a:t>SAY-COMMUNICATING I GRAPHICS THE SEMANTICS OF SPATIAL DATA</a:t>
            </a:r>
          </a:p>
          <a:p>
            <a:r>
              <a:rPr lang="en-US" sz="3200" dirty="0" smtClean="0"/>
              <a:t>WHAT- SPATIAL DATA AND ITS CHARACTERISTICS</a:t>
            </a:r>
          </a:p>
          <a:p>
            <a:pPr>
              <a:buNone/>
            </a:pP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4350" indent="-514350"/>
            <a:r>
              <a:rPr lang="en-US" sz="2800" dirty="0" smtClean="0"/>
              <a:t>Types of Cartography</a:t>
            </a:r>
          </a:p>
        </p:txBody>
      </p:sp>
      <p:sp>
        <p:nvSpPr>
          <p:cNvPr id="3" name="Content Placeholder 2"/>
          <p:cNvSpPr>
            <a:spLocks noGrp="1"/>
          </p:cNvSpPr>
          <p:nvPr>
            <p:ph sz="quarter" idx="1"/>
          </p:nvPr>
        </p:nvSpPr>
        <p:spPr/>
        <p:txBody>
          <a:bodyPr>
            <a:normAutofit/>
          </a:bodyPr>
          <a:lstStyle/>
          <a:p>
            <a:pPr marL="514350" indent="-514350">
              <a:buFont typeface="+mj-lt"/>
              <a:buAutoNum type="arabicPeriod"/>
            </a:pPr>
            <a:r>
              <a:rPr lang="en-US" sz="3200" dirty="0" smtClean="0"/>
              <a:t>Types of Cartography</a:t>
            </a:r>
          </a:p>
          <a:p>
            <a:pPr marL="880110" lvl="1" indent="-514350">
              <a:buFont typeface="+mj-lt"/>
              <a:buAutoNum type="arabicPeriod"/>
            </a:pPr>
            <a:r>
              <a:rPr lang="en-US" sz="2900" dirty="0" smtClean="0"/>
              <a:t>Exploratory- </a:t>
            </a:r>
            <a:r>
              <a:rPr lang="en-US" sz="2900" dirty="0" err="1" smtClean="0"/>
              <a:t>visualise</a:t>
            </a:r>
            <a:r>
              <a:rPr lang="en-US" sz="2900" dirty="0" smtClean="0"/>
              <a:t> to stimulate</a:t>
            </a:r>
          </a:p>
          <a:p>
            <a:pPr marL="880110" lvl="1" indent="-514350">
              <a:buFont typeface="+mj-lt"/>
              <a:buAutoNum type="arabicPeriod"/>
            </a:pPr>
            <a:r>
              <a:rPr lang="en-US" sz="2900" dirty="0" smtClean="0"/>
              <a:t>Presentation-</a:t>
            </a:r>
            <a:r>
              <a:rPr lang="en-US" sz="2900" dirty="0" err="1" smtClean="0"/>
              <a:t>viz</a:t>
            </a:r>
            <a:r>
              <a:rPr lang="en-US" sz="2900" dirty="0" smtClean="0"/>
              <a:t> to present to group</a:t>
            </a:r>
          </a:p>
          <a:p>
            <a:pPr marL="880110" lvl="1" indent="-514350">
              <a:buFont typeface="+mj-lt"/>
              <a:buAutoNum type="arabicPeriod"/>
            </a:pPr>
            <a:r>
              <a:rPr lang="en-US" sz="2900" dirty="0" smtClean="0"/>
              <a:t>Analytical-Falls between 1 and 2</a:t>
            </a:r>
            <a:endParaRPr lang="en-US" sz="2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4350" indent="-514350"/>
            <a:r>
              <a:rPr lang="en-US" sz="2800" dirty="0" smtClean="0"/>
              <a:t>Types of Cartography</a:t>
            </a:r>
          </a:p>
        </p:txBody>
      </p:sp>
      <p:sp>
        <p:nvSpPr>
          <p:cNvPr id="3" name="Content Placeholder 2"/>
          <p:cNvSpPr>
            <a:spLocks noGrp="1"/>
          </p:cNvSpPr>
          <p:nvPr>
            <p:ph sz="quarter" idx="1"/>
          </p:nvPr>
        </p:nvSpPr>
        <p:spPr/>
        <p:txBody>
          <a:bodyPr>
            <a:normAutofit/>
          </a:bodyPr>
          <a:lstStyle/>
          <a:p>
            <a:pPr marL="514350" indent="-514350">
              <a:buFont typeface="+mj-lt"/>
              <a:buAutoNum type="arabicPeriod"/>
            </a:pPr>
            <a:r>
              <a:rPr lang="en-US" sz="3200" dirty="0" smtClean="0"/>
              <a:t>Future of Cartography-prepare</a:t>
            </a:r>
          </a:p>
          <a:p>
            <a:pPr marL="880110" lvl="1" indent="-514350">
              <a:buFont typeface="+mj-lt"/>
              <a:buAutoNum type="alphaLcParenR"/>
            </a:pPr>
            <a:r>
              <a:rPr lang="en-US" sz="2600" dirty="0" smtClean="0"/>
              <a:t>Maps users need adaptation</a:t>
            </a:r>
          </a:p>
          <a:p>
            <a:pPr marL="880110" lvl="1" indent="-514350">
              <a:buFont typeface="+mj-lt"/>
              <a:buAutoNum type="alphaLcParenR"/>
            </a:pPr>
            <a:r>
              <a:rPr lang="en-US" sz="2600" dirty="0" smtClean="0"/>
              <a:t>Map anything –sea bottom, other planets</a:t>
            </a:r>
          </a:p>
          <a:p>
            <a:pPr marL="880110" lvl="1" indent="-514350">
              <a:buFont typeface="+mj-lt"/>
              <a:buAutoNum type="alphaLcParenR"/>
            </a:pPr>
            <a:r>
              <a:rPr lang="en-US" sz="2600" dirty="0" smtClean="0"/>
              <a:t>Keep up with technology</a:t>
            </a:r>
          </a:p>
          <a:p>
            <a:pPr marL="514350" indent="-514350">
              <a:buFont typeface="+mj-lt"/>
              <a:buAutoNum type="arabicPeriod"/>
            </a:pPr>
            <a:r>
              <a:rPr lang="en-US" sz="2900" dirty="0" smtClean="0"/>
              <a:t>Who needs cartography?</a:t>
            </a:r>
          </a:p>
          <a:p>
            <a:pPr marL="880110" lvl="1" indent="-514350">
              <a:buFont typeface="+mj-lt"/>
              <a:buAutoNum type="alphaLcParenR"/>
            </a:pPr>
            <a:r>
              <a:rPr lang="en-US" sz="2600" dirty="0" smtClean="0"/>
              <a:t>Where ‘here’ is from ‘there’</a:t>
            </a:r>
          </a:p>
          <a:p>
            <a:pPr marL="880110" lvl="1" indent="-514350">
              <a:buFont typeface="+mj-lt"/>
              <a:buAutoNum type="alphaLcParenR"/>
            </a:pPr>
            <a:r>
              <a:rPr lang="en-US" sz="2600" dirty="0" smtClean="0"/>
              <a:t>How to get ‘there’ from ‘here’</a:t>
            </a:r>
          </a:p>
          <a:p>
            <a:pPr marL="880110" lvl="1" indent="-514350">
              <a:buFont typeface="+mj-lt"/>
              <a:buAutoNum type="alphaLcParenR"/>
            </a:pPr>
            <a:r>
              <a:rPr lang="en-US" sz="2600" dirty="0" smtClean="0"/>
              <a:t>How ‘here and there’ look like.</a:t>
            </a:r>
          </a:p>
          <a:p>
            <a:pPr marL="880110" lvl="1" indent="-514350">
              <a:buFont typeface="+mj-lt"/>
              <a:buAutoNum type="alphaLcParenR"/>
            </a:pP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down)">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4350" indent="-514350"/>
            <a:r>
              <a:rPr lang="en-US" sz="2800" dirty="0" smtClean="0"/>
              <a:t>Current trends of Cartography</a:t>
            </a:r>
          </a:p>
        </p:txBody>
      </p:sp>
      <p:sp>
        <p:nvSpPr>
          <p:cNvPr id="3" name="Content Placeholder 2"/>
          <p:cNvSpPr>
            <a:spLocks noGrp="1"/>
          </p:cNvSpPr>
          <p:nvPr>
            <p:ph sz="quarter" idx="1"/>
          </p:nvPr>
        </p:nvSpPr>
        <p:spPr/>
        <p:txBody>
          <a:bodyPr>
            <a:normAutofit/>
          </a:bodyPr>
          <a:lstStyle/>
          <a:p>
            <a:pPr marL="880110" lvl="1" indent="-514350">
              <a:buFont typeface="+mj-lt"/>
              <a:buAutoNum type="arabicPeriod"/>
            </a:pPr>
            <a:r>
              <a:rPr lang="en-US" sz="2600" dirty="0" smtClean="0"/>
              <a:t>Not much- User has to accept the map as created by Cartographer</a:t>
            </a:r>
          </a:p>
          <a:p>
            <a:pPr marL="880110" lvl="1" indent="-514350">
              <a:buFont typeface="+mj-lt"/>
              <a:buAutoNum type="arabicPeriod"/>
            </a:pPr>
            <a:r>
              <a:rPr lang="en-US" sz="2600" dirty="0" smtClean="0"/>
              <a:t>Yet, Cartography is more than just making maps today</a:t>
            </a:r>
          </a:p>
          <a:p>
            <a:pPr marL="880110" lvl="1" indent="-514350">
              <a:buFont typeface="+mj-lt"/>
              <a:buAutoNum type="arabicPeriod"/>
            </a:pPr>
            <a:r>
              <a:rPr lang="en-US" sz="2600" dirty="0" smtClean="0"/>
              <a:t>Digital world transformed not just </a:t>
            </a:r>
            <a:r>
              <a:rPr lang="en-US" sz="2600" dirty="0" err="1" smtClean="0"/>
              <a:t>Carto</a:t>
            </a:r>
            <a:r>
              <a:rPr lang="en-US" sz="2600" dirty="0" smtClean="0"/>
              <a:t>. But </a:t>
            </a:r>
            <a:r>
              <a:rPr lang="en-US" sz="2600" dirty="0" err="1" smtClean="0"/>
              <a:t>Geomatics</a:t>
            </a:r>
            <a:r>
              <a:rPr lang="en-US" sz="2600" dirty="0" smtClean="0"/>
              <a:t> (geospatial techniques)</a:t>
            </a:r>
          </a:p>
          <a:p>
            <a:pPr marL="880110" lvl="1" indent="-514350">
              <a:buFont typeface="+mj-lt"/>
              <a:buAutoNum type="arabicPeriod"/>
            </a:pP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4350" indent="-514350"/>
            <a:r>
              <a:rPr lang="en-US" sz="2800" dirty="0" smtClean="0"/>
              <a:t>Advantages of computers in cartography</a:t>
            </a:r>
          </a:p>
        </p:txBody>
      </p:sp>
      <p:sp>
        <p:nvSpPr>
          <p:cNvPr id="3" name="Content Placeholder 2"/>
          <p:cNvSpPr>
            <a:spLocks noGrp="1"/>
          </p:cNvSpPr>
          <p:nvPr>
            <p:ph sz="quarter" idx="1"/>
          </p:nvPr>
        </p:nvSpPr>
        <p:spPr/>
        <p:txBody>
          <a:bodyPr>
            <a:normAutofit/>
          </a:bodyPr>
          <a:lstStyle/>
          <a:p>
            <a:pPr marL="880110" lvl="1" indent="-514350">
              <a:buFont typeface="+mj-lt"/>
              <a:buAutoNum type="arabicPeriod"/>
            </a:pPr>
            <a:r>
              <a:rPr lang="en-US" sz="2600" dirty="0" smtClean="0"/>
              <a:t>Integration of mapping Sciences- Remote Sensing, </a:t>
            </a:r>
            <a:r>
              <a:rPr lang="en-US" sz="2600" dirty="0" err="1" smtClean="0"/>
              <a:t>Photogrammetry</a:t>
            </a:r>
            <a:r>
              <a:rPr lang="en-US" sz="2600" dirty="0" smtClean="0"/>
              <a:t>, Surveying</a:t>
            </a:r>
          </a:p>
          <a:p>
            <a:pPr marL="880110" lvl="1" indent="-514350">
              <a:buFont typeface="+mj-lt"/>
              <a:buAutoNum type="arabicPeriod"/>
            </a:pPr>
            <a:r>
              <a:rPr lang="en-US" sz="2600" dirty="0" smtClean="0"/>
              <a:t>Reduction of tedium of Production</a:t>
            </a:r>
          </a:p>
          <a:p>
            <a:pPr marL="880110" lvl="1" indent="-514350">
              <a:buFont typeface="+mj-lt"/>
              <a:buAutoNum type="arabicPeriod"/>
            </a:pPr>
            <a:r>
              <a:rPr lang="en-US" sz="2600" dirty="0" smtClean="0"/>
              <a:t>Computer Networks</a:t>
            </a:r>
          </a:p>
          <a:p>
            <a:pPr marL="880110" lvl="1" indent="-514350">
              <a:buFont typeface="+mj-lt"/>
              <a:buAutoNum type="arabicPeriod"/>
            </a:pPr>
            <a:r>
              <a:rPr lang="en-US" sz="2600" dirty="0" smtClean="0"/>
              <a:t>Flexibility in design- experimental maps</a:t>
            </a:r>
          </a:p>
          <a:p>
            <a:pPr marL="880110" lvl="1" indent="-514350">
              <a:buFont typeface="+mj-lt"/>
              <a:buAutoNum type="arabicPeriod"/>
            </a:pPr>
            <a:r>
              <a:rPr lang="en-US" sz="2600" dirty="0" smtClean="0"/>
              <a:t>Updates/Easier revision (minor)</a:t>
            </a:r>
          </a:p>
          <a:p>
            <a:pPr marL="880110" lvl="1" indent="-514350">
              <a:buFont typeface="+mj-lt"/>
              <a:buAutoNum type="arabicPeriod"/>
            </a:pPr>
            <a:r>
              <a:rPr lang="en-US" sz="2600" dirty="0" smtClean="0"/>
              <a:t>Popularity of computer graphics- </a:t>
            </a:r>
            <a:r>
              <a:rPr lang="en-US" sz="2600" dirty="0" err="1" smtClean="0"/>
              <a:t>vizn</a:t>
            </a:r>
            <a:endParaRPr lang="en-US" sz="2600" dirty="0" smtClean="0"/>
          </a:p>
          <a:p>
            <a:pPr marL="880110" lvl="1" indent="-514350">
              <a:buFont typeface="+mj-lt"/>
              <a:buAutoNum type="arabicPeriod"/>
            </a:pPr>
            <a:r>
              <a:rPr lang="en-US" sz="2600" dirty="0" smtClean="0"/>
              <a:t>Less training required to make maps</a:t>
            </a:r>
          </a:p>
          <a:p>
            <a:pPr marL="880110" lvl="1" indent="-514350">
              <a:buNone/>
            </a:pPr>
            <a:endParaRPr lang="en-US" sz="2600" dirty="0" smtClean="0"/>
          </a:p>
          <a:p>
            <a:pPr marL="880110" lvl="1" indent="-514350">
              <a:buFont typeface="+mj-lt"/>
              <a:buAutoNum type="arabicPeriod"/>
            </a:pP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Cartography I</a:t>
            </a:r>
            <a:endParaRPr lang="en-US" dirty="0"/>
          </a:p>
        </p:txBody>
      </p:sp>
      <p:sp>
        <p:nvSpPr>
          <p:cNvPr id="3" name="Content Placeholder 2"/>
          <p:cNvSpPr>
            <a:spLocks noGrp="1"/>
          </p:cNvSpPr>
          <p:nvPr>
            <p:ph sz="quarter" idx="1"/>
          </p:nvPr>
        </p:nvSpPr>
        <p:spPr/>
        <p:txBody>
          <a:bodyPr>
            <a:normAutofit/>
          </a:bodyPr>
          <a:lstStyle/>
          <a:p>
            <a:pPr lvl="0"/>
            <a:r>
              <a:rPr lang="en-GB" dirty="0" smtClean="0"/>
              <a:t>History of Cartography</a:t>
            </a:r>
            <a:endParaRPr lang="en-US" dirty="0" smtClean="0"/>
          </a:p>
          <a:p>
            <a:pPr lvl="0"/>
            <a:r>
              <a:rPr lang="en-GB" dirty="0" smtClean="0"/>
              <a:t>Map Scales and content</a:t>
            </a:r>
            <a:endParaRPr lang="en-US" dirty="0" smtClean="0"/>
          </a:p>
          <a:p>
            <a:pPr lvl="0"/>
            <a:r>
              <a:rPr lang="en-GB" dirty="0" smtClean="0"/>
              <a:t>Symbolisation</a:t>
            </a:r>
            <a:endParaRPr lang="en-US" dirty="0" smtClean="0"/>
          </a:p>
          <a:p>
            <a:pPr lvl="0"/>
            <a:r>
              <a:rPr lang="en-GB" dirty="0" smtClean="0"/>
              <a:t>Introduction to map production</a:t>
            </a:r>
            <a:endParaRPr lang="en-US" dirty="0" smtClean="0"/>
          </a:p>
          <a:p>
            <a:pPr lvl="0"/>
            <a:r>
              <a:rPr lang="en-GB" dirty="0" smtClean="0"/>
              <a:t>Thematic and topographic mapping </a:t>
            </a:r>
            <a:endParaRPr lang="en-US" dirty="0" smtClean="0"/>
          </a:p>
          <a:p>
            <a:pPr lvl="0"/>
            <a:r>
              <a:rPr lang="en-GB" dirty="0" smtClean="0"/>
              <a:t>Generalisation </a:t>
            </a:r>
            <a:endParaRPr lang="en-US" dirty="0" smtClean="0"/>
          </a:p>
          <a:p>
            <a:pPr lvl="0"/>
            <a:r>
              <a:rPr lang="en-GB" dirty="0" smtClean="0"/>
              <a:t>Map layout</a:t>
            </a:r>
            <a:endParaRPr lang="en-US" dirty="0" smtClean="0"/>
          </a:p>
          <a:p>
            <a:pPr lvl="0"/>
            <a:r>
              <a:rPr lang="en-GB" dirty="0" smtClean="0"/>
              <a:t>Relief representation</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r>
              <a:rPr lang="en-US" dirty="0" err="1" smtClean="0"/>
              <a:t>Carto</a:t>
            </a:r>
            <a:r>
              <a:rPr lang="en-US" dirty="0" smtClean="0"/>
              <a:t> in the hands of  ‘</a:t>
            </a:r>
            <a:r>
              <a:rPr lang="en-US" dirty="0" smtClean="0">
                <a:solidFill>
                  <a:schemeClr val="accent3">
                    <a:lumMod val="60000"/>
                    <a:lumOff val="40000"/>
                  </a:schemeClr>
                </a:solidFill>
              </a:rPr>
              <a:t>Tom/Dick</a:t>
            </a:r>
            <a:r>
              <a:rPr lang="en-US" dirty="0" smtClean="0"/>
              <a:t> + </a:t>
            </a:r>
            <a:r>
              <a:rPr lang="en-US" dirty="0" smtClean="0">
                <a:solidFill>
                  <a:srgbClr val="FF0000"/>
                </a:solidFill>
              </a:rPr>
              <a:t>Harry</a:t>
            </a:r>
            <a:r>
              <a:rPr lang="en-US" dirty="0" smtClean="0"/>
              <a:t> </a:t>
            </a:r>
            <a:r>
              <a:rPr lang="en-US" dirty="0" smtClean="0">
                <a:solidFill>
                  <a:srgbClr val="C00000"/>
                </a:solidFill>
              </a:rPr>
              <a:t>=</a:t>
            </a:r>
            <a:r>
              <a:rPr lang="en-US" dirty="0" smtClean="0"/>
              <a:t>’</a:t>
            </a:r>
            <a:endParaRPr lang="en-US" dirty="0"/>
          </a:p>
        </p:txBody>
      </p:sp>
      <p:pic>
        <p:nvPicPr>
          <p:cNvPr id="11266" name="Picture 2" descr="http://t3.gstatic.com/images?q=tbn:ANd9GcTBBFJ0szmRqc9oenk-Ghb8Wnlu0Z9wao4e2aO2y2EvCmXYlUnQIBY01OLB"/>
          <p:cNvPicPr>
            <a:picLocks noChangeAspect="1" noChangeArrowheads="1"/>
          </p:cNvPicPr>
          <p:nvPr/>
        </p:nvPicPr>
        <p:blipFill>
          <a:blip r:embed="rId3" cstate="print"/>
          <a:srcRect/>
          <a:stretch>
            <a:fillRect/>
          </a:stretch>
        </p:blipFill>
        <p:spPr bwMode="auto">
          <a:xfrm>
            <a:off x="1043608" y="2852936"/>
            <a:ext cx="2232248" cy="2232250"/>
          </a:xfrm>
          <a:prstGeom prst="rect">
            <a:avLst/>
          </a:prstGeom>
          <a:noFill/>
        </p:spPr>
      </p:pic>
      <p:pic>
        <p:nvPicPr>
          <p:cNvPr id="9218" name="Picture 2" descr="http://t2.gstatic.com/images?q=tbn:ANd9GcQaLbsvyBt36kWeDUnWRTtGgvoekQiOgUOw_WOnpozwhJHWMkrJOA"/>
          <p:cNvPicPr>
            <a:picLocks noChangeAspect="1" noChangeArrowheads="1"/>
          </p:cNvPicPr>
          <p:nvPr/>
        </p:nvPicPr>
        <p:blipFill>
          <a:blip r:embed="rId4" cstate="print"/>
          <a:srcRect/>
          <a:stretch>
            <a:fillRect/>
          </a:stretch>
        </p:blipFill>
        <p:spPr bwMode="auto">
          <a:xfrm>
            <a:off x="4932040" y="3284984"/>
            <a:ext cx="2857500" cy="1600200"/>
          </a:xfrm>
          <a:prstGeom prst="rect">
            <a:avLst/>
          </a:prstGeom>
          <a:noFill/>
        </p:spPr>
      </p:pic>
      <p:cxnSp>
        <p:nvCxnSpPr>
          <p:cNvPr id="7" name="Straight Arrow Connector 6"/>
          <p:cNvCxnSpPr>
            <a:stCxn id="11266" idx="3"/>
            <a:endCxn id="9218" idx="1"/>
          </p:cNvCxnSpPr>
          <p:nvPr/>
        </p:nvCxnSpPr>
        <p:spPr>
          <a:xfrm>
            <a:off x="3275856" y="3969061"/>
            <a:ext cx="1656184" cy="116023"/>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664288">
            <a:off x="5391343" y="5022416"/>
            <a:ext cx="881973" cy="369332"/>
          </a:xfrm>
          <a:prstGeom prst="rect">
            <a:avLst/>
          </a:prstGeom>
          <a:noFill/>
        </p:spPr>
        <p:txBody>
          <a:bodyPr wrap="none" rtlCol="0">
            <a:spAutoFit/>
          </a:bodyPr>
          <a:lstStyle/>
          <a:p>
            <a:r>
              <a:rPr lang="en-US" dirty="0" smtClean="0"/>
              <a:t>Errors</a:t>
            </a:r>
            <a:endParaRPr lang="en-US" dirty="0"/>
          </a:p>
        </p:txBody>
      </p:sp>
      <p:sp>
        <p:nvSpPr>
          <p:cNvPr id="10" name="TextBox 9"/>
          <p:cNvSpPr txBox="1"/>
          <p:nvPr/>
        </p:nvSpPr>
        <p:spPr>
          <a:xfrm rot="1260204">
            <a:off x="7020272" y="2276872"/>
            <a:ext cx="881973" cy="369332"/>
          </a:xfrm>
          <a:prstGeom prst="rect">
            <a:avLst/>
          </a:prstGeom>
          <a:noFill/>
        </p:spPr>
        <p:txBody>
          <a:bodyPr wrap="none" rtlCol="0">
            <a:spAutoFit/>
          </a:bodyPr>
          <a:lstStyle/>
          <a:p>
            <a:r>
              <a:rPr lang="en-US" dirty="0" smtClean="0"/>
              <a:t>Errors</a:t>
            </a:r>
            <a:endParaRPr lang="en-US" dirty="0"/>
          </a:p>
        </p:txBody>
      </p:sp>
      <p:sp>
        <p:nvSpPr>
          <p:cNvPr id="11" name="TextBox 10"/>
          <p:cNvSpPr txBox="1"/>
          <p:nvPr/>
        </p:nvSpPr>
        <p:spPr>
          <a:xfrm>
            <a:off x="7308304" y="5013176"/>
            <a:ext cx="881973" cy="369332"/>
          </a:xfrm>
          <a:prstGeom prst="rect">
            <a:avLst/>
          </a:prstGeom>
          <a:noFill/>
        </p:spPr>
        <p:txBody>
          <a:bodyPr wrap="none" rtlCol="0">
            <a:spAutoFit/>
          </a:bodyPr>
          <a:lstStyle/>
          <a:p>
            <a:r>
              <a:rPr lang="en-US" dirty="0" smtClean="0"/>
              <a:t>Errors</a:t>
            </a:r>
            <a:endParaRPr lang="en-US" dirty="0"/>
          </a:p>
        </p:txBody>
      </p:sp>
      <p:sp>
        <p:nvSpPr>
          <p:cNvPr id="12" name="TextBox 11"/>
          <p:cNvSpPr txBox="1"/>
          <p:nvPr/>
        </p:nvSpPr>
        <p:spPr>
          <a:xfrm rot="20537783">
            <a:off x="5292080" y="2852936"/>
            <a:ext cx="881973" cy="369332"/>
          </a:xfrm>
          <a:prstGeom prst="rect">
            <a:avLst/>
          </a:prstGeom>
          <a:noFill/>
        </p:spPr>
        <p:txBody>
          <a:bodyPr wrap="none" rtlCol="0">
            <a:spAutoFit/>
          </a:bodyPr>
          <a:lstStyle/>
          <a:p>
            <a:r>
              <a:rPr lang="en-US" dirty="0" smtClean="0"/>
              <a:t>Errors</a:t>
            </a:r>
            <a:endParaRPr lang="en-US" dirty="0"/>
          </a:p>
        </p:txBody>
      </p:sp>
      <p:sp>
        <p:nvSpPr>
          <p:cNvPr id="13" name="TextBox 12"/>
          <p:cNvSpPr txBox="1"/>
          <p:nvPr/>
        </p:nvSpPr>
        <p:spPr>
          <a:xfrm rot="20537783">
            <a:off x="6479327" y="4779467"/>
            <a:ext cx="888385" cy="369332"/>
          </a:xfrm>
          <a:prstGeom prst="rect">
            <a:avLst/>
          </a:prstGeom>
          <a:noFill/>
        </p:spPr>
        <p:txBody>
          <a:bodyPr wrap="none" rtlCol="0">
            <a:spAutoFit/>
          </a:bodyPr>
          <a:lstStyle/>
          <a:p>
            <a:r>
              <a:rPr lang="en-US" dirty="0" smtClean="0"/>
              <a:t>^*&amp;%!</a:t>
            </a:r>
            <a:endParaRPr lang="en-US" dirty="0"/>
          </a:p>
        </p:txBody>
      </p:sp>
      <p:sp>
        <p:nvSpPr>
          <p:cNvPr id="14" name="TextBox 13"/>
          <p:cNvSpPr txBox="1"/>
          <p:nvPr/>
        </p:nvSpPr>
        <p:spPr>
          <a:xfrm rot="20537783">
            <a:off x="6911376" y="3483323"/>
            <a:ext cx="888385" cy="369332"/>
          </a:xfrm>
          <a:prstGeom prst="rect">
            <a:avLst/>
          </a:prstGeom>
          <a:noFill/>
        </p:spPr>
        <p:txBody>
          <a:bodyPr wrap="none" rtlCol="0">
            <a:spAutoFit/>
          </a:bodyPr>
          <a:lstStyle/>
          <a:p>
            <a:r>
              <a:rPr lang="en-US" dirty="0" smtClean="0">
                <a:solidFill>
                  <a:srgbClr val="C00000"/>
                </a:solidFill>
              </a:rPr>
              <a:t>^*&amp;%!</a:t>
            </a:r>
            <a:endParaRPr lang="en-US" dirty="0">
              <a:solidFill>
                <a:srgbClr val="C00000"/>
              </a:solidFill>
            </a:endParaRPr>
          </a:p>
        </p:txBody>
      </p:sp>
      <p:sp>
        <p:nvSpPr>
          <p:cNvPr id="15" name="TextBox 14"/>
          <p:cNvSpPr txBox="1"/>
          <p:nvPr/>
        </p:nvSpPr>
        <p:spPr>
          <a:xfrm rot="20537783">
            <a:off x="4321254" y="3931787"/>
            <a:ext cx="3837910" cy="369332"/>
          </a:xfrm>
          <a:prstGeom prst="rect">
            <a:avLst/>
          </a:prstGeom>
          <a:noFill/>
        </p:spPr>
        <p:txBody>
          <a:bodyPr wrap="none" rtlCol="0">
            <a:spAutoFit/>
          </a:bodyPr>
          <a:lstStyle/>
          <a:p>
            <a:r>
              <a:rPr lang="en-US" dirty="0" smtClean="0"/>
              <a:t>C a r t o g r a p h I c   d I s a s t e r</a:t>
            </a:r>
            <a:endParaRPr lang="en-US" dirty="0"/>
          </a:p>
        </p:txBody>
      </p:sp>
      <p:cxnSp>
        <p:nvCxnSpPr>
          <p:cNvPr id="17" name="Straight Arrow Connector 16"/>
          <p:cNvCxnSpPr/>
          <p:nvPr/>
        </p:nvCxnSpPr>
        <p:spPr>
          <a:xfrm flipV="1">
            <a:off x="7092280" y="2852936"/>
            <a:ext cx="14401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244680" y="3293368"/>
            <a:ext cx="207640" cy="636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4350" indent="-514350"/>
            <a:r>
              <a:rPr lang="en-US" sz="2800" dirty="0" err="1" smtClean="0"/>
              <a:t>DisAdvantages</a:t>
            </a:r>
            <a:r>
              <a:rPr lang="en-US" sz="2800" dirty="0" smtClean="0"/>
              <a:t> of computers in cartography</a:t>
            </a:r>
          </a:p>
        </p:txBody>
      </p:sp>
      <p:sp>
        <p:nvSpPr>
          <p:cNvPr id="3" name="Content Placeholder 2"/>
          <p:cNvSpPr>
            <a:spLocks noGrp="1"/>
          </p:cNvSpPr>
          <p:nvPr>
            <p:ph sz="quarter" idx="1"/>
          </p:nvPr>
        </p:nvSpPr>
        <p:spPr/>
        <p:txBody>
          <a:bodyPr>
            <a:normAutofit/>
          </a:bodyPr>
          <a:lstStyle/>
          <a:p>
            <a:pPr marL="880110" lvl="1" indent="-514350">
              <a:buFont typeface="+mj-lt"/>
              <a:buAutoNum type="arabicPeriod"/>
            </a:pPr>
            <a:r>
              <a:rPr lang="en-US" sz="2600" dirty="0" smtClean="0"/>
              <a:t>Those not trained in Cartography making maps!</a:t>
            </a:r>
          </a:p>
          <a:p>
            <a:pPr marL="880110" lvl="1" indent="-514350">
              <a:buFont typeface="+mj-lt"/>
              <a:buAutoNum type="arabicPeriod"/>
            </a:pPr>
            <a:r>
              <a:rPr lang="en-US" sz="2600" dirty="0" smtClean="0"/>
              <a:t>Cost of digital data</a:t>
            </a:r>
          </a:p>
          <a:p>
            <a:pPr marL="880110" lvl="1" indent="-514350">
              <a:buFont typeface="+mj-lt"/>
              <a:buAutoNum type="arabicPeriod"/>
            </a:pPr>
            <a:r>
              <a:rPr lang="en-US" sz="2600" dirty="0" smtClean="0"/>
              <a:t>Decline of </a:t>
            </a:r>
            <a:r>
              <a:rPr lang="en-US" sz="2600" dirty="0" err="1" smtClean="0"/>
              <a:t>trad</a:t>
            </a:r>
            <a:r>
              <a:rPr lang="en-US" sz="2600" dirty="0" smtClean="0"/>
              <a:t>. </a:t>
            </a:r>
            <a:r>
              <a:rPr lang="en-US" sz="2600" dirty="0" err="1" smtClean="0"/>
              <a:t>Carto</a:t>
            </a:r>
            <a:endParaRPr lang="en-US" sz="2600" dirty="0" smtClean="0"/>
          </a:p>
          <a:p>
            <a:pPr marL="880110" lvl="1" indent="-514350">
              <a:buFont typeface="+mj-lt"/>
              <a:buAutoNum type="arabicPeriod"/>
            </a:pPr>
            <a:r>
              <a:rPr lang="en-US" sz="2600" dirty="0" smtClean="0"/>
              <a:t>Because data is digital- dubious data unchallenged</a:t>
            </a:r>
          </a:p>
          <a:p>
            <a:pPr marL="880110" lvl="1" indent="-514350">
              <a:buFont typeface="+mj-lt"/>
              <a:buAutoNum type="arabicPeriod"/>
            </a:pPr>
            <a:r>
              <a:rPr lang="en-US" sz="2600" dirty="0" smtClean="0"/>
              <a:t>Need for higher training-  databases, OS and programming </a:t>
            </a:r>
          </a:p>
          <a:p>
            <a:pPr marL="880110" lvl="1" indent="-514350">
              <a:buFont typeface="+mj-lt"/>
              <a:buAutoNum type="arabicPeriod"/>
            </a:pP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4350" indent="-514350"/>
            <a:r>
              <a:rPr lang="en-US" sz="2800" dirty="0" smtClean="0"/>
              <a:t>What is a map?</a:t>
            </a:r>
          </a:p>
        </p:txBody>
      </p:sp>
      <p:sp>
        <p:nvSpPr>
          <p:cNvPr id="3" name="Content Placeholder 2"/>
          <p:cNvSpPr>
            <a:spLocks noGrp="1"/>
          </p:cNvSpPr>
          <p:nvPr>
            <p:ph sz="quarter" idx="1"/>
          </p:nvPr>
        </p:nvSpPr>
        <p:spPr/>
        <p:txBody>
          <a:bodyPr>
            <a:normAutofit/>
          </a:bodyPr>
          <a:lstStyle/>
          <a:p>
            <a:pPr marL="880110" lvl="1" indent="-514350">
              <a:buFont typeface="+mj-lt"/>
              <a:buAutoNum type="arabicPeriod"/>
            </a:pP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QUESTIONS:</a:t>
            </a:r>
            <a:endParaRPr lang="en-GB" dirty="0" smtClean="0"/>
          </a:p>
        </p:txBody>
      </p:sp>
      <p:sp>
        <p:nvSpPr>
          <p:cNvPr id="3" name="Content Placeholder 2"/>
          <p:cNvSpPr>
            <a:spLocks noGrp="1"/>
          </p:cNvSpPr>
          <p:nvPr>
            <p:ph sz="quarter" idx="1"/>
          </p:nvPr>
        </p:nvSpPr>
        <p:spPr/>
        <p:txBody>
          <a:bodyPr/>
          <a:lstStyle/>
          <a:p>
            <a:r>
              <a:rPr lang="en-GB" dirty="0" smtClean="0"/>
              <a:t>?</a:t>
            </a:r>
            <a:endParaRPr lang="en-GB" dirty="0"/>
          </a:p>
        </p:txBody>
      </p:sp>
      <p:pic>
        <p:nvPicPr>
          <p:cNvPr id="2050" name="Picture 2" descr="http://thedeeps.files.wordpress.com/2008/05/question-mark-crop.jpg"/>
          <p:cNvPicPr>
            <a:picLocks noChangeAspect="1" noChangeArrowheads="1"/>
          </p:cNvPicPr>
          <p:nvPr/>
        </p:nvPicPr>
        <p:blipFill>
          <a:blip r:embed="rId3" cstate="print"/>
          <a:srcRect/>
          <a:stretch>
            <a:fillRect/>
          </a:stretch>
        </p:blipFill>
        <p:spPr bwMode="auto">
          <a:xfrm>
            <a:off x="-972616" y="-2187624"/>
            <a:ext cx="10953750" cy="93345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Cartography I- </a:t>
            </a:r>
            <a:r>
              <a:rPr lang="en-GB" b="1" dirty="0" smtClean="0">
                <a:solidFill>
                  <a:srgbClr val="FF0000"/>
                </a:solidFill>
              </a:rPr>
              <a:t>non-bridge</a:t>
            </a:r>
            <a:endParaRPr lang="en-US" dirty="0">
              <a:solidFill>
                <a:srgbClr val="FF0000"/>
              </a:solidFill>
            </a:endParaRPr>
          </a:p>
        </p:txBody>
      </p:sp>
      <p:sp>
        <p:nvSpPr>
          <p:cNvPr id="3" name="Content Placeholder 2"/>
          <p:cNvSpPr>
            <a:spLocks noGrp="1"/>
          </p:cNvSpPr>
          <p:nvPr>
            <p:ph sz="quarter" idx="1"/>
          </p:nvPr>
        </p:nvSpPr>
        <p:spPr/>
        <p:txBody>
          <a:bodyPr>
            <a:normAutofit/>
          </a:bodyPr>
          <a:lstStyle/>
          <a:p>
            <a:pPr lvl="0"/>
            <a:r>
              <a:rPr lang="en-GB" dirty="0" smtClean="0"/>
              <a:t>Map projections- </a:t>
            </a:r>
            <a:r>
              <a:rPr lang="en-GB" dirty="0" err="1" smtClean="0"/>
              <a:t>Trig+a</a:t>
            </a:r>
            <a:r>
              <a:rPr lang="en-GB" dirty="0" smtClean="0"/>
              <a:t> little math</a:t>
            </a:r>
            <a:endParaRPr lang="en-US" dirty="0" smtClean="0"/>
          </a:p>
          <a:p>
            <a:pPr lvl="0"/>
            <a:r>
              <a:rPr lang="en-GB" dirty="0" smtClean="0"/>
              <a:t>Introduction to survey drawings</a:t>
            </a:r>
            <a:endParaRPr lang="en-US" dirty="0" smtClean="0"/>
          </a:p>
          <a:p>
            <a:pPr lvl="0"/>
            <a:r>
              <a:rPr lang="en-GB" dirty="0" smtClean="0"/>
              <a:t>Basic concepts and types;</a:t>
            </a:r>
            <a:endParaRPr lang="en-US" dirty="0" smtClean="0"/>
          </a:p>
          <a:p>
            <a:pPr lvl="0"/>
            <a:r>
              <a:rPr lang="en-GB" dirty="0" smtClean="0"/>
              <a:t>Basic drafting- construction of grid lines </a:t>
            </a:r>
            <a:endParaRPr lang="en-US" dirty="0" smtClean="0"/>
          </a:p>
          <a:p>
            <a:pPr lvl="0"/>
            <a:r>
              <a:rPr lang="en-GB" dirty="0" smtClean="0"/>
              <a:t>Lettering; plotting- Details(offset and polar methods</a:t>
            </a:r>
            <a:endParaRPr lang="en-US" dirty="0" smtClean="0"/>
          </a:p>
          <a:p>
            <a:pPr lvl="0"/>
            <a:r>
              <a:rPr lang="en-GB" dirty="0" smtClean="0"/>
              <a:t>Longitudinal and cross sections</a:t>
            </a:r>
            <a:endParaRPr lang="en-US" dirty="0" smtClean="0"/>
          </a:p>
          <a:p>
            <a:pPr lvl="0"/>
            <a:r>
              <a:rPr lang="en-GB" dirty="0" smtClean="0">
                <a:solidFill>
                  <a:srgbClr val="FF0000"/>
                </a:solidFill>
              </a:rPr>
              <a:t>Contouring; preparation of site(cadastral) plans</a:t>
            </a:r>
            <a:endParaRPr lang="en-US" dirty="0" smtClean="0">
              <a:solidFill>
                <a:srgbClr val="FF0000"/>
              </a:solidFill>
            </a:endParaRPr>
          </a:p>
          <a:p>
            <a:pPr lvl="0"/>
            <a:r>
              <a:rPr lang="en-GB" dirty="0" smtClean="0">
                <a:solidFill>
                  <a:srgbClr val="FF0000"/>
                </a:solidFill>
              </a:rPr>
              <a:t>Inking. Use of </a:t>
            </a:r>
            <a:r>
              <a:rPr lang="en-GB" dirty="0" err="1" smtClean="0">
                <a:solidFill>
                  <a:srgbClr val="FF0000"/>
                </a:solidFill>
              </a:rPr>
              <a:t>ArcView</a:t>
            </a:r>
            <a:r>
              <a:rPr lang="en-GB" dirty="0" smtClean="0">
                <a:solidFill>
                  <a:srgbClr val="FF0000"/>
                </a:solidFill>
              </a:rPr>
              <a:t> Software</a:t>
            </a:r>
            <a:endParaRPr lang="en-US" dirty="0" smtClean="0">
              <a:solidFill>
                <a:srgbClr val="FF0000"/>
              </a:solidFill>
            </a:endParaRPr>
          </a:p>
          <a:p>
            <a:pPr lvl="0"/>
            <a:r>
              <a:rPr lang="en-GB" b="1" dirty="0" err="1" smtClean="0">
                <a:solidFill>
                  <a:srgbClr val="FF0000"/>
                </a:solidFill>
              </a:rPr>
              <a:t>Practicals</a:t>
            </a:r>
            <a:r>
              <a:rPr lang="en-GB" b="1" dirty="0" smtClean="0">
                <a:solidFill>
                  <a:srgbClr val="FF0000"/>
                </a:solidFill>
              </a:rPr>
              <a:t>- Using </a:t>
            </a:r>
            <a:r>
              <a:rPr lang="en-GB" b="1" dirty="0" err="1" smtClean="0">
                <a:solidFill>
                  <a:srgbClr val="FF0000"/>
                </a:solidFill>
              </a:rPr>
              <a:t>ArcView</a:t>
            </a:r>
            <a:r>
              <a:rPr lang="en-GB" b="1" dirty="0" smtClean="0">
                <a:solidFill>
                  <a:srgbClr val="FF0000"/>
                </a:solidFill>
              </a:rPr>
              <a:t> GIS.</a:t>
            </a:r>
            <a:endParaRPr lang="en-US" dirty="0" smtClean="0">
              <a:solidFill>
                <a:srgbClr val="FF000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7467600" cy="476672"/>
          </a:xfrm>
        </p:spPr>
        <p:txBody>
          <a:bodyPr>
            <a:normAutofit fontScale="90000"/>
          </a:bodyPr>
          <a:lstStyle/>
          <a:p>
            <a:r>
              <a:rPr lang="en-US" sz="2800" b="1" dirty="0" smtClean="0"/>
              <a:t>Cartography</a:t>
            </a:r>
            <a:endParaRPr lang="en-US" dirty="0"/>
          </a:p>
        </p:txBody>
      </p:sp>
      <p:sp>
        <p:nvSpPr>
          <p:cNvPr id="3" name="Content Placeholder 2"/>
          <p:cNvSpPr>
            <a:spLocks noGrp="1"/>
          </p:cNvSpPr>
          <p:nvPr>
            <p:ph sz="quarter" idx="1"/>
          </p:nvPr>
        </p:nvSpPr>
        <p:spPr/>
        <p:txBody>
          <a:bodyPr>
            <a:normAutofit/>
          </a:bodyPr>
          <a:lstStyle/>
          <a:p>
            <a:endParaRPr lang="en-US" sz="3200" dirty="0"/>
          </a:p>
        </p:txBody>
      </p:sp>
      <p:pic>
        <p:nvPicPr>
          <p:cNvPr id="2052" name="Picture 4" descr="http://unimaps.com/ghana/mainmap.gif"/>
          <p:cNvPicPr>
            <a:picLocks noChangeAspect="1" noChangeArrowheads="1"/>
          </p:cNvPicPr>
          <p:nvPr/>
        </p:nvPicPr>
        <p:blipFill>
          <a:blip r:embed="rId3" cstate="print"/>
          <a:srcRect/>
          <a:stretch>
            <a:fillRect/>
          </a:stretch>
        </p:blipFill>
        <p:spPr bwMode="auto">
          <a:xfrm>
            <a:off x="1927343" y="548680"/>
            <a:ext cx="5020921" cy="552301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Cartography</a:t>
            </a:r>
            <a:endParaRPr lang="en-US" dirty="0"/>
          </a:p>
        </p:txBody>
      </p:sp>
      <p:sp>
        <p:nvSpPr>
          <p:cNvPr id="3" name="Content Placeholder 2"/>
          <p:cNvSpPr>
            <a:spLocks noGrp="1"/>
          </p:cNvSpPr>
          <p:nvPr>
            <p:ph sz="quarter" idx="1"/>
          </p:nvPr>
        </p:nvSpPr>
        <p:spPr/>
        <p:txBody>
          <a:bodyPr>
            <a:normAutofit fontScale="92500" lnSpcReduction="10000"/>
          </a:bodyPr>
          <a:lstStyle/>
          <a:p>
            <a:r>
              <a:rPr lang="en-US" sz="3200" dirty="0" smtClean="0"/>
              <a:t>Cartography means ‘the conveying of spatial information by means of maps’</a:t>
            </a:r>
          </a:p>
          <a:p>
            <a:r>
              <a:rPr lang="en-US" sz="3200" u="sng" dirty="0" smtClean="0"/>
              <a:t>Not only </a:t>
            </a:r>
            <a:r>
              <a:rPr lang="en-US" sz="3200" dirty="0" smtClean="0"/>
              <a:t>the manufacturing  of maps</a:t>
            </a:r>
          </a:p>
          <a:p>
            <a:r>
              <a:rPr lang="en-US" sz="3200" dirty="0" smtClean="0"/>
              <a:t>With the advent of computers and GIS(Geographical Information Systems) new definition:</a:t>
            </a:r>
          </a:p>
          <a:p>
            <a:r>
              <a:rPr lang="en-US" sz="3200" dirty="0" smtClean="0"/>
              <a:t>‘the information transfer that is </a:t>
            </a:r>
            <a:r>
              <a:rPr lang="en-US" sz="3200" dirty="0" err="1" smtClean="0"/>
              <a:t>centred</a:t>
            </a:r>
            <a:r>
              <a:rPr lang="en-US" sz="3200" dirty="0" smtClean="0"/>
              <a:t> about a spatial database which can be considered in itself a multifaceted model of geographic reality’</a:t>
            </a:r>
          </a:p>
          <a:p>
            <a:endParaRPr lang="en-US" sz="3200" dirty="0" smtClean="0"/>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Cartography</a:t>
            </a:r>
            <a:endParaRPr lang="en-US" dirty="0"/>
          </a:p>
        </p:txBody>
      </p:sp>
      <p:sp>
        <p:nvSpPr>
          <p:cNvPr id="3" name="Content Placeholder 2"/>
          <p:cNvSpPr>
            <a:spLocks noGrp="1"/>
          </p:cNvSpPr>
          <p:nvPr>
            <p:ph sz="quarter" idx="1"/>
          </p:nvPr>
        </p:nvSpPr>
        <p:spPr/>
        <p:txBody>
          <a:bodyPr>
            <a:normAutofit fontScale="92500" lnSpcReduction="10000"/>
          </a:bodyPr>
          <a:lstStyle/>
          <a:p>
            <a:r>
              <a:rPr lang="en-US" sz="3200" dirty="0" smtClean="0"/>
              <a:t>Cartography is a branch of graphics</a:t>
            </a:r>
          </a:p>
          <a:p>
            <a:r>
              <a:rPr lang="en-US" sz="3200" dirty="0" smtClean="0"/>
              <a:t>Efficient at handling data 2d/3d</a:t>
            </a:r>
          </a:p>
          <a:p>
            <a:pPr lvl="1"/>
            <a:r>
              <a:rPr lang="en-US" sz="2900" dirty="0" smtClean="0"/>
              <a:t>Manipulation</a:t>
            </a:r>
          </a:p>
          <a:p>
            <a:pPr lvl="1"/>
            <a:r>
              <a:rPr lang="en-US" sz="2900" dirty="0" smtClean="0"/>
              <a:t>Analysis</a:t>
            </a:r>
          </a:p>
          <a:p>
            <a:pPr lvl="1"/>
            <a:r>
              <a:rPr lang="en-US" sz="2900" dirty="0" smtClean="0"/>
              <a:t>Display</a:t>
            </a:r>
          </a:p>
          <a:p>
            <a:r>
              <a:rPr lang="en-US" sz="3200" dirty="0" smtClean="0"/>
              <a:t>With the advent of computers and cutting edge technology</a:t>
            </a:r>
          </a:p>
          <a:p>
            <a:r>
              <a:rPr lang="en-US" sz="3200" dirty="0" smtClean="0"/>
              <a:t>Internet and multi-media- demands</a:t>
            </a:r>
          </a:p>
          <a:p>
            <a:r>
              <a:rPr lang="en-US" sz="3200" dirty="0" smtClean="0"/>
              <a:t>www- 50m maps disseminated through www daily!</a:t>
            </a:r>
          </a:p>
          <a:p>
            <a:endParaRPr lang="en-US" sz="3200" dirty="0" smtClean="0"/>
          </a:p>
          <a:p>
            <a:endParaRPr lang="en-US" sz="3200" dirty="0" smtClean="0"/>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down)">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Cartography</a:t>
            </a:r>
            <a:endParaRPr lang="en-US" dirty="0"/>
          </a:p>
        </p:txBody>
      </p:sp>
      <p:sp>
        <p:nvSpPr>
          <p:cNvPr id="3" name="Content Placeholder 2"/>
          <p:cNvSpPr>
            <a:spLocks noGrp="1"/>
          </p:cNvSpPr>
          <p:nvPr>
            <p:ph sz="quarter" idx="1"/>
          </p:nvPr>
        </p:nvSpPr>
        <p:spPr/>
        <p:txBody>
          <a:bodyPr>
            <a:normAutofit/>
          </a:bodyPr>
          <a:lstStyle/>
          <a:p>
            <a:endParaRPr lang="en-US" sz="3200" dirty="0"/>
          </a:p>
        </p:txBody>
      </p:sp>
      <p:pic>
        <p:nvPicPr>
          <p:cNvPr id="113666" name="Picture 2"/>
          <p:cNvPicPr>
            <a:picLocks noChangeAspect="1" noChangeArrowheads="1"/>
          </p:cNvPicPr>
          <p:nvPr/>
        </p:nvPicPr>
        <p:blipFill>
          <a:blip r:embed="rId3" cstate="print"/>
          <a:srcRect/>
          <a:stretch>
            <a:fillRect/>
          </a:stretch>
        </p:blipFill>
        <p:spPr bwMode="auto">
          <a:xfrm>
            <a:off x="251520" y="692695"/>
            <a:ext cx="8640960" cy="546293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Cartography- definition</a:t>
            </a:r>
            <a:endParaRPr lang="en-US" dirty="0"/>
          </a:p>
        </p:txBody>
      </p:sp>
      <p:sp>
        <p:nvSpPr>
          <p:cNvPr id="3" name="Content Placeholder 2"/>
          <p:cNvSpPr>
            <a:spLocks noGrp="1"/>
          </p:cNvSpPr>
          <p:nvPr>
            <p:ph sz="quarter" idx="1"/>
          </p:nvPr>
        </p:nvSpPr>
        <p:spPr/>
        <p:txBody>
          <a:bodyPr>
            <a:normAutofit/>
          </a:bodyPr>
          <a:lstStyle/>
          <a:p>
            <a:r>
              <a:rPr lang="en-US" sz="3200" dirty="0" smtClean="0"/>
              <a:t>Cartography is defined as ;</a:t>
            </a:r>
          </a:p>
          <a:p>
            <a:r>
              <a:rPr lang="en-US" sz="3200" dirty="0" smtClean="0"/>
              <a:t>the art, science and technology of making maps. </a:t>
            </a:r>
          </a:p>
          <a:p>
            <a:r>
              <a:rPr lang="en-US" sz="3200" dirty="0" smtClean="0"/>
              <a:t>Cartography is much more than that; it is the study and even the use of maps.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Cartography</a:t>
            </a:r>
            <a:r>
              <a:rPr lang="en-US" sz="3200" b="1" dirty="0" smtClean="0"/>
              <a:t>- definition</a:t>
            </a:r>
            <a:endParaRPr lang="en-US" dirty="0"/>
          </a:p>
        </p:txBody>
      </p:sp>
      <p:sp>
        <p:nvSpPr>
          <p:cNvPr id="3" name="Content Placeholder 2"/>
          <p:cNvSpPr>
            <a:spLocks noGrp="1"/>
          </p:cNvSpPr>
          <p:nvPr>
            <p:ph sz="quarter" idx="1"/>
          </p:nvPr>
        </p:nvSpPr>
        <p:spPr/>
        <p:txBody>
          <a:bodyPr>
            <a:normAutofit/>
          </a:bodyPr>
          <a:lstStyle/>
          <a:p>
            <a:r>
              <a:rPr lang="en-US" sz="3200" dirty="0" smtClean="0"/>
              <a:t>Cartography as an art:</a:t>
            </a:r>
          </a:p>
          <a:p>
            <a:r>
              <a:rPr lang="en-US" sz="3200" dirty="0" smtClean="0"/>
              <a:t>Skill</a:t>
            </a:r>
          </a:p>
          <a:p>
            <a:r>
              <a:rPr lang="en-US" sz="3200" dirty="0" smtClean="0"/>
              <a:t>Taste</a:t>
            </a:r>
          </a:p>
          <a:p>
            <a:r>
              <a:rPr lang="en-US" sz="3200" dirty="0" smtClean="0"/>
              <a:t>aesthetics</a:t>
            </a:r>
          </a:p>
          <a:p>
            <a:endParaRPr lang="en-US" sz="3200" dirty="0"/>
          </a:p>
        </p:txBody>
      </p:sp>
      <p:pic>
        <p:nvPicPr>
          <p:cNvPr id="4" name="Picture 4" descr="http://unimaps.com/ghana/mainmap.gif"/>
          <p:cNvPicPr>
            <a:picLocks noChangeAspect="1" noChangeArrowheads="1"/>
          </p:cNvPicPr>
          <p:nvPr/>
        </p:nvPicPr>
        <p:blipFill>
          <a:blip r:embed="rId3" cstate="print"/>
          <a:srcRect/>
          <a:stretch>
            <a:fillRect/>
          </a:stretch>
        </p:blipFill>
        <p:spPr bwMode="auto">
          <a:xfrm>
            <a:off x="4895528" y="2184680"/>
            <a:ext cx="4248472" cy="46733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edge">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10698</TotalTime>
  <Words>633</Words>
  <Application>Microsoft Office PowerPoint</Application>
  <PresentationFormat>On-screen Show (4:3)</PresentationFormat>
  <Paragraphs>145</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Oriel</vt:lpstr>
      <vt:lpstr>Cartography I</vt:lpstr>
      <vt:lpstr>Cartography I</vt:lpstr>
      <vt:lpstr>Cartography I- non-bridge</vt:lpstr>
      <vt:lpstr>Cartography</vt:lpstr>
      <vt:lpstr>Cartography</vt:lpstr>
      <vt:lpstr>Cartography</vt:lpstr>
      <vt:lpstr>Cartography</vt:lpstr>
      <vt:lpstr>Cartography- definition</vt:lpstr>
      <vt:lpstr>Cartography- definition</vt:lpstr>
      <vt:lpstr>Cartography- definition</vt:lpstr>
      <vt:lpstr>Cartography</vt:lpstr>
      <vt:lpstr>Cartography</vt:lpstr>
      <vt:lpstr>What is GIS </vt:lpstr>
      <vt:lpstr>Cartography</vt:lpstr>
      <vt:lpstr>Cartographic GRAMMAR</vt:lpstr>
      <vt:lpstr>Types of Cartography</vt:lpstr>
      <vt:lpstr>Types of Cartography</vt:lpstr>
      <vt:lpstr>Current trends of Cartography</vt:lpstr>
      <vt:lpstr>Advantages of computers in cartography</vt:lpstr>
      <vt:lpstr>Slide 20</vt:lpstr>
      <vt:lpstr>DisAdvantages of computers in cartography</vt:lpstr>
      <vt:lpstr>What is a map?</vt:lpstr>
      <vt:lpstr>QUESTIONS: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Franzy</dc:creator>
  <cp:lastModifiedBy>Franzy</cp:lastModifiedBy>
  <cp:revision>171</cp:revision>
  <dcterms:created xsi:type="dcterms:W3CDTF">2011-03-06T21:30:34Z</dcterms:created>
  <dcterms:modified xsi:type="dcterms:W3CDTF">2012-12-23T20:04:59Z</dcterms:modified>
</cp:coreProperties>
</file>